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5" r:id="rId4"/>
    <p:sldId id="272" r:id="rId5"/>
    <p:sldId id="259" r:id="rId6"/>
    <p:sldId id="268" r:id="rId7"/>
    <p:sldId id="258" r:id="rId8"/>
    <p:sldId id="269" r:id="rId9"/>
    <p:sldId id="273" r:id="rId10"/>
    <p:sldId id="274" r:id="rId11"/>
    <p:sldId id="270" r:id="rId12"/>
    <p:sldId id="271" r:id="rId13"/>
    <p:sldId id="277" r:id="rId14"/>
    <p:sldId id="278" r:id="rId15"/>
    <p:sldId id="276" r:id="rId16"/>
    <p:sldId id="279" r:id="rId17"/>
    <p:sldId id="263" r:id="rId18"/>
    <p:sldId id="275" r:id="rId19"/>
    <p:sldId id="264" r:id="rId20"/>
    <p:sldId id="28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88030F-ED80-53D7-BF55-4B8FFBD5A648}" v="413" dt="2022-07-27T10:19:25.519"/>
    <p1510:client id="{15132DB6-BA54-4443-B735-7769158A9FF0}" v="4" dt="2022-07-25T22:56:46.461"/>
    <p1510:client id="{3F81CE65-FA25-3254-709E-75541D44913D}" v="2" dt="2022-07-24T09:58:15.334"/>
    <p1510:client id="{95292AAA-25B5-C523-A0B2-A77436F25C32}" v="1" dt="2022-07-25T06:23:17.083"/>
  </p1510:revLst>
</p1510:revInfo>
</file>

<file path=ppt/tableStyles.xml><?xml version="1.0" encoding="utf-8"?>
<a:tblStyleLst xmlns:a="http://schemas.openxmlformats.org/drawingml/2006/main" def="{5C22544A-7EE6-4342-B048-85BDC9FD1C3A}"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05" autoAdjust="0"/>
    <p:restoredTop sz="94660"/>
  </p:normalViewPr>
  <p:slideViewPr>
    <p:cSldViewPr snapToGrid="0" showGuides="1">
      <p:cViewPr varScale="1">
        <p:scale>
          <a:sx n="150" d="100"/>
          <a:sy n="150" d="100"/>
        </p:scale>
        <p:origin x="184" y="4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5BC72-6612-4D19-85FD-AC9CE3F72A52}" type="datetimeFigureOut">
              <a:rPr lang="en-US" smtClean="0"/>
              <a:t>7/28/22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53B453-2A6E-4F10-AD94-1256EF5F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08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6" descr="alt=&quot;&quot;">
            <a:extLst>
              <a:ext uri="{FF2B5EF4-FFF2-40B4-BE49-F238E27FC236}">
                <a16:creationId xmlns:a16="http://schemas.microsoft.com/office/drawing/2014/main" id="{4983B8E5-770F-5FF8-9D1E-74D33191E00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" y="6292850"/>
            <a:ext cx="12192002" cy="56515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endParaRPr lang="en-US" altLang="en-US" b="0" i="0" baseline="0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8762BB-0E6E-F333-5556-2249DCFE8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E28F4-1BA9-5D5E-B4C3-F40A0B774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5C090-8B83-331B-B502-671451164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1349" y="6356350"/>
            <a:ext cx="7562051" cy="433207"/>
          </a:xfrm>
          <a:prstGeom prst="rect">
            <a:avLst/>
          </a:prstGeo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10" name="Rectangle 36" descr="alt=&quot;&quot;">
            <a:extLst>
              <a:ext uri="{FF2B5EF4-FFF2-40B4-BE49-F238E27FC236}">
                <a16:creationId xmlns:a16="http://schemas.microsoft.com/office/drawing/2014/main" id="{4319FFB6-AE44-2759-508E-85B94FD971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" y="0"/>
            <a:ext cx="12192002" cy="56515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endParaRPr lang="en-US" altLang="en-US" b="0" i="0" baseline="0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2" name="Rectangle 11" descr="alt=&quot;&quot;">
            <a:extLst>
              <a:ext uri="{FF2B5EF4-FFF2-40B4-BE49-F238E27FC236}">
                <a16:creationId xmlns:a16="http://schemas.microsoft.com/office/drawing/2014/main" id="{1CF0F066-2042-9C62-AEE7-0ABB8D4A5E66}"/>
              </a:ext>
            </a:extLst>
          </p:cNvPr>
          <p:cNvSpPr/>
          <p:nvPr userDrawn="1"/>
        </p:nvSpPr>
        <p:spPr>
          <a:xfrm>
            <a:off x="-2" y="538290"/>
            <a:ext cx="12192001" cy="728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777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DB16D-0417-4CE6-69E3-AE8D9224A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287"/>
            <a:ext cx="10515600" cy="456497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36" descr="alt=&quot;&quot;">
            <a:extLst>
              <a:ext uri="{FF2B5EF4-FFF2-40B4-BE49-F238E27FC236}">
                <a16:creationId xmlns:a16="http://schemas.microsoft.com/office/drawing/2014/main" id="{D47B3B9E-84A3-5E56-8F7E-1CB76ABA705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" y="0"/>
            <a:ext cx="12192002" cy="112014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endParaRPr lang="en-US" altLang="en-US" b="0" i="0" baseline="0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0" name="Rectangle 9" descr="alt=&quot;&quot;">
            <a:extLst>
              <a:ext uri="{FF2B5EF4-FFF2-40B4-BE49-F238E27FC236}">
                <a16:creationId xmlns:a16="http://schemas.microsoft.com/office/drawing/2014/main" id="{86EA8BE8-18EC-7B41-D3E4-D5C247EACD04}"/>
              </a:ext>
            </a:extLst>
          </p:cNvPr>
          <p:cNvSpPr/>
          <p:nvPr userDrawn="1"/>
        </p:nvSpPr>
        <p:spPr>
          <a:xfrm>
            <a:off x="-1" y="1120140"/>
            <a:ext cx="12192001" cy="728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FBA953-FD18-E8B3-C3A6-F809E60A2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078" y="261408"/>
            <a:ext cx="10515600" cy="77938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36" descr="alt=&quot;&quot;">
            <a:extLst>
              <a:ext uri="{FF2B5EF4-FFF2-40B4-BE49-F238E27FC236}">
                <a16:creationId xmlns:a16="http://schemas.microsoft.com/office/drawing/2014/main" id="{6EAA2462-8586-9B09-7C48-49933C505B8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" y="6292850"/>
            <a:ext cx="12192002" cy="56515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endParaRPr lang="en-US" altLang="en-US" b="0" i="0" baseline="0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368AA893-C63B-A577-D939-6DAD147E67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1349" y="6356350"/>
            <a:ext cx="7562051" cy="433207"/>
          </a:xfrm>
          <a:prstGeom prst="rect">
            <a:avLst/>
          </a:prstGeo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82990A-3D5C-084D-7BD3-F8E9776AB1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9AA1BD0-DEF5-4A1D-94E3-61349D9654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61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36" descr="alt=&quot;&quot;">
            <a:extLst>
              <a:ext uri="{FF2B5EF4-FFF2-40B4-BE49-F238E27FC236}">
                <a16:creationId xmlns:a16="http://schemas.microsoft.com/office/drawing/2014/main" id="{8CEB6CF6-A5B1-6003-5244-3642A048066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" y="6292850"/>
            <a:ext cx="12192002" cy="56515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endParaRPr lang="en-US" altLang="en-US" b="0" i="0" baseline="0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41C0835-7B14-BAA6-62E4-FE28BFFE5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1349" y="6356350"/>
            <a:ext cx="7562051" cy="433207"/>
          </a:xfrm>
          <a:prstGeom prst="rect">
            <a:avLst/>
          </a:prstGeo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DE8F7E4-C47E-7559-D85C-F6187C5A71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9AA1BD0-DEF5-4A1D-94E3-61349D9654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733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ai4bharat.iitm.ac.in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9956815/generate-visual-waveform-from-mp3-wav-file-in-windows-2008-server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674B1-FC4F-9CA2-BF27-8AB8B79CE4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91440" tIns="45720" rIns="91440" bIns="45720" anchor="b"/>
          <a:lstStyle/>
          <a:p>
            <a:r>
              <a:rPr lang="en-US" sz="4000" dirty="0">
                <a:cs typeface="Segoe UI"/>
              </a:rPr>
              <a:t>Role of </a:t>
            </a:r>
            <a:r>
              <a:rPr lang="en-US" sz="4000" b="1" i="1" dirty="0">
                <a:solidFill>
                  <a:schemeClr val="accent2"/>
                </a:solidFill>
                <a:cs typeface="Segoe UI"/>
              </a:rPr>
              <a:t>Language Models</a:t>
            </a:r>
            <a:r>
              <a:rPr lang="en-US" sz="4000" dirty="0">
                <a:cs typeface="Segoe UI"/>
              </a:rPr>
              <a:t> in ASR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C0CD8-21DC-3E69-CD1A-EE87D53F1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2666647-D6B1-7CFB-E9F2-301D902B86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9603"/>
            <a:ext cx="9144000" cy="1258197"/>
          </a:xfrm>
        </p:spPr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AI4Bharat Speech Team</a:t>
            </a:r>
            <a:endParaRPr lang="en-US" dirty="0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F4A35DF8-2C18-65B7-2169-E2379DE4B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509" y="4922834"/>
            <a:ext cx="762615" cy="615438"/>
          </a:xfrm>
          <a:prstGeom prst="rect">
            <a:avLst/>
          </a:prstGeom>
        </p:spPr>
      </p:pic>
      <p:pic>
        <p:nvPicPr>
          <p:cNvPr id="9" name="Picture 7" descr="A picture containing text, clipart, screenshot&#10;&#10;Description automatically generated">
            <a:extLst>
              <a:ext uri="{FF2B5EF4-FFF2-40B4-BE49-F238E27FC236}">
                <a16:creationId xmlns:a16="http://schemas.microsoft.com/office/drawing/2014/main" id="{909A2F83-CB92-B99F-4151-7FE7A3E75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259" y="4893479"/>
            <a:ext cx="652923" cy="652923"/>
          </a:xfrm>
          <a:prstGeom prst="rect">
            <a:avLst/>
          </a:prstGeom>
        </p:spPr>
      </p:pic>
      <p:pic>
        <p:nvPicPr>
          <p:cNvPr id="10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E0367502-35F5-5697-6383-F854C5569E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743" y="4802676"/>
            <a:ext cx="832976" cy="84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201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Beam Search: Fast Approximate Solution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E20B81-A202-FF63-5C8A-1F3A81010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450" y="2707401"/>
            <a:ext cx="1072107" cy="259334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0B22C0-A896-F933-A81E-8ACF06043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232" y="2170700"/>
            <a:ext cx="1972314" cy="3666743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DD4976-B984-2C05-05AA-CD1CB3ACCEEB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282557" y="4004071"/>
            <a:ext cx="1020425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3FDC0FD2-49AC-908A-14F6-1757FEAE7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033" y="2129694"/>
            <a:ext cx="4031146" cy="3748754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ACBEA2B-483A-B7DD-9DA4-4E8D530ECA1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299546" y="4004071"/>
            <a:ext cx="1502487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Step 3: Continue by adding 3</a:t>
            </a:r>
            <a:r>
              <a:rPr lang="en-US" baseline="30000" dirty="0">
                <a:cs typeface="Segoe UI"/>
              </a:rPr>
              <a:t>rd</a:t>
            </a:r>
            <a:r>
              <a:rPr lang="en-US" dirty="0">
                <a:cs typeface="Segoe UI"/>
              </a:rPr>
              <a:t> timestep, choosing the N best …</a:t>
            </a:r>
          </a:p>
          <a:p>
            <a:endParaRPr lang="en-US" dirty="0" err="1">
              <a:cs typeface="Segoe U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AD1730-E2D0-489F-C108-40CB63E31E40}"/>
              </a:ext>
            </a:extLst>
          </p:cNvPr>
          <p:cNvSpPr txBox="1"/>
          <p:nvPr/>
        </p:nvSpPr>
        <p:spPr>
          <a:xfrm>
            <a:off x="2049181" y="5906888"/>
            <a:ext cx="7730193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cs typeface="Segoe UI"/>
              </a:rPr>
              <a:t>If </a:t>
            </a:r>
            <a:r>
              <a:rPr lang="en-US" b="1" dirty="0">
                <a:solidFill>
                  <a:schemeClr val="accent2"/>
                </a:solidFill>
                <a:cs typeface="Segoe UI"/>
              </a:rPr>
              <a:t>Beam-size</a:t>
            </a:r>
            <a:r>
              <a:rPr lang="en-US" dirty="0">
                <a:cs typeface="Segoe UI"/>
              </a:rPr>
              <a:t> </a:t>
            </a:r>
            <a:r>
              <a:rPr lang="en-US" b="1" dirty="0">
                <a:cs typeface="Segoe UI"/>
              </a:rPr>
              <a:t>= 1</a:t>
            </a:r>
            <a:r>
              <a:rPr lang="en-US" dirty="0">
                <a:cs typeface="Segoe UI"/>
              </a:rPr>
              <a:t>  =&gt; Greedy Decoding; if </a:t>
            </a:r>
            <a:r>
              <a:rPr lang="en-US" b="1" dirty="0">
                <a:solidFill>
                  <a:schemeClr val="accent2"/>
                </a:solidFill>
                <a:cs typeface="Segoe UI"/>
              </a:rPr>
              <a:t>Beam-size</a:t>
            </a:r>
            <a:r>
              <a:rPr lang="en-US" dirty="0">
                <a:cs typeface="Segoe UI"/>
              </a:rPr>
              <a:t> </a:t>
            </a:r>
            <a:r>
              <a:rPr lang="en-US" b="1" dirty="0">
                <a:cs typeface="Segoe UI"/>
              </a:rPr>
              <a:t>= inf</a:t>
            </a:r>
            <a:r>
              <a:rPr lang="en-US" dirty="0">
                <a:cs typeface="Segoe UI"/>
              </a:rPr>
              <a:t> =&gt; Exact </a:t>
            </a:r>
            <a:r>
              <a:rPr lang="en-US" dirty="0" err="1">
                <a:cs typeface="Segoe UI"/>
              </a:rPr>
              <a:t>Soln</a:t>
            </a:r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537213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3878"/>
            <a:ext cx="4995672" cy="4749388"/>
          </a:xfrm>
        </p:spPr>
        <p:txBody>
          <a:bodyPr lIns="91440" tIns="45720" rIns="91440" bIns="45720" anchor="t"/>
          <a:lstStyle/>
          <a:p>
            <a:pPr marL="0" indent="0" algn="ctr">
              <a:buNone/>
            </a:pPr>
            <a:r>
              <a:rPr lang="en-US" b="1" dirty="0" err="1">
                <a:cs typeface="Segoe UI"/>
              </a:rPr>
              <a:t>Pyctcdecode</a:t>
            </a:r>
            <a:endParaRPr lang="en-US" b="1" dirty="0">
              <a:cs typeface="Segoe UI"/>
            </a:endParaRPr>
          </a:p>
          <a:p>
            <a:pPr algn="ctr"/>
            <a:r>
              <a:rPr lang="en-US" sz="2400" dirty="0">
                <a:cs typeface="Segoe UI"/>
              </a:rPr>
              <a:t>Support for </a:t>
            </a:r>
            <a:r>
              <a:rPr lang="en-US" sz="2400" b="1" i="1" dirty="0" err="1">
                <a:solidFill>
                  <a:schemeClr val="accent2"/>
                </a:solidFill>
                <a:cs typeface="Segoe UI"/>
              </a:rPr>
              <a:t>Hotwords</a:t>
            </a:r>
            <a:r>
              <a:rPr lang="en-US" sz="2400" b="1" i="1" dirty="0">
                <a:solidFill>
                  <a:schemeClr val="accent2"/>
                </a:solidFill>
                <a:cs typeface="Segoe UI"/>
              </a:rPr>
              <a:t> </a:t>
            </a:r>
            <a:r>
              <a:rPr lang="en-IN" dirty="0"/>
              <a:t>🔥</a:t>
            </a:r>
          </a:p>
          <a:p>
            <a:pPr algn="ctr"/>
            <a:r>
              <a:rPr lang="en-IN" sz="2400" dirty="0">
                <a:cs typeface="Segoe UI"/>
              </a:rPr>
              <a:t>Easy to </a:t>
            </a:r>
            <a:r>
              <a:rPr lang="en-IN" sz="2400" i="1" dirty="0">
                <a:solidFill>
                  <a:schemeClr val="accent2"/>
                </a:solidFill>
                <a:cs typeface="Segoe UI"/>
              </a:rPr>
              <a:t>Setup &amp; Experiment</a:t>
            </a:r>
          </a:p>
          <a:p>
            <a:pPr algn="ctr"/>
            <a:r>
              <a:rPr lang="en-IN" sz="2400" dirty="0">
                <a:cs typeface="Segoe UI"/>
              </a:rPr>
              <a:t> Direct </a:t>
            </a:r>
            <a:r>
              <a:rPr lang="en-IN" sz="2400" i="1" dirty="0">
                <a:solidFill>
                  <a:schemeClr val="accent2"/>
                </a:solidFill>
                <a:cs typeface="Segoe UI"/>
              </a:rPr>
              <a:t>Support</a:t>
            </a:r>
            <a:r>
              <a:rPr lang="en-IN" sz="2400" dirty="0">
                <a:cs typeface="Segoe UI"/>
              </a:rPr>
              <a:t> for </a:t>
            </a:r>
            <a:br>
              <a:rPr lang="en-IN" sz="2400" dirty="0">
                <a:cs typeface="Segoe UI"/>
              </a:rPr>
            </a:br>
            <a:r>
              <a:rPr lang="en-IN" sz="2400" dirty="0" err="1">
                <a:cs typeface="Segoe UI"/>
              </a:rPr>
              <a:t>Huggingface</a:t>
            </a:r>
            <a:r>
              <a:rPr lang="en-IN" sz="2400" dirty="0">
                <a:cs typeface="Segoe UI"/>
              </a:rPr>
              <a:t> Speech Models, </a:t>
            </a:r>
            <a:r>
              <a:rPr lang="en-IN" sz="2400" dirty="0" err="1">
                <a:cs typeface="Segoe UI"/>
              </a:rPr>
              <a:t>NeMo</a:t>
            </a:r>
            <a:r>
              <a:rPr lang="en-IN" sz="2400" dirty="0">
                <a:cs typeface="Segoe UI"/>
              </a:rPr>
              <a:t> Speech Models, etc.</a:t>
            </a:r>
            <a:br>
              <a:rPr lang="en-IN" sz="2400" dirty="0">
                <a:cs typeface="Segoe UI"/>
              </a:rPr>
            </a:br>
            <a:endParaRPr lang="en-IN" sz="2400" dirty="0">
              <a:cs typeface="Segoe UI"/>
            </a:endParaRPr>
          </a:p>
          <a:p>
            <a:pPr algn="ctr"/>
            <a:r>
              <a:rPr lang="en-IN" sz="2400" dirty="0" err="1">
                <a:cs typeface="Segoe UI"/>
              </a:rPr>
              <a:t>Comparively</a:t>
            </a:r>
            <a:r>
              <a:rPr lang="en-IN" sz="2400" dirty="0">
                <a:cs typeface="Segoe UI"/>
              </a:rPr>
              <a:t> </a:t>
            </a:r>
            <a:r>
              <a:rPr lang="en-IN" sz="2400" i="1" dirty="0">
                <a:solidFill>
                  <a:srgbClr val="FF0000"/>
                </a:solidFill>
                <a:cs typeface="Segoe UI"/>
              </a:rPr>
              <a:t>Slower</a:t>
            </a:r>
            <a:r>
              <a:rPr lang="en-IN" sz="2400" dirty="0">
                <a:cs typeface="Segoe UI"/>
              </a:rPr>
              <a:t> because of Python Implementation </a:t>
            </a:r>
            <a:r>
              <a:rPr lang="en-IN" sz="2400" dirty="0"/>
              <a:t>👎</a:t>
            </a:r>
          </a:p>
          <a:p>
            <a:pPr algn="ctr"/>
            <a:r>
              <a:rPr lang="en-IN" sz="2400" i="1" dirty="0">
                <a:solidFill>
                  <a:srgbClr val="FF0000"/>
                </a:solidFill>
                <a:cs typeface="Segoe UI"/>
              </a:rPr>
              <a:t>No</a:t>
            </a:r>
            <a:r>
              <a:rPr lang="en-IN" sz="2400" dirty="0">
                <a:cs typeface="Segoe UI"/>
              </a:rPr>
              <a:t> support for </a:t>
            </a:r>
            <a:br>
              <a:rPr lang="en-IN" sz="2400" dirty="0">
                <a:cs typeface="Segoe UI"/>
              </a:rPr>
            </a:br>
            <a:r>
              <a:rPr lang="en-IN" sz="2400" dirty="0">
                <a:cs typeface="Segoe UI"/>
              </a:rPr>
              <a:t>Neural Language Models </a:t>
            </a:r>
            <a:r>
              <a:rPr lang="en-IN" dirty="0"/>
              <a:t>😿</a:t>
            </a:r>
            <a:endParaRPr lang="en-US" sz="2400" dirty="0">
              <a:cs typeface="Segoe U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Tools of the Trade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C7EE4B5-F262-3672-2659-718E80D56FB2}"/>
              </a:ext>
            </a:extLst>
          </p:cNvPr>
          <p:cNvSpPr txBox="1">
            <a:spLocks/>
          </p:cNvSpPr>
          <p:nvPr/>
        </p:nvSpPr>
        <p:spPr>
          <a:xfrm>
            <a:off x="6358130" y="1323878"/>
            <a:ext cx="4995672" cy="474938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cs typeface="Segoe UI"/>
              </a:rPr>
              <a:t>Flashlight</a:t>
            </a:r>
            <a:br>
              <a:rPr lang="en-US" b="1" dirty="0">
                <a:cs typeface="Segoe UI"/>
              </a:rPr>
            </a:br>
            <a:endParaRPr lang="en-US" b="1" dirty="0">
              <a:cs typeface="Segoe UI"/>
            </a:endParaRPr>
          </a:p>
          <a:p>
            <a:pPr algn="ctr"/>
            <a:r>
              <a:rPr lang="en-US" sz="2400" dirty="0">
                <a:cs typeface="Segoe UI"/>
              </a:rPr>
              <a:t>Supports decoding with </a:t>
            </a:r>
            <a:br>
              <a:rPr lang="en-US" sz="2400" dirty="0">
                <a:cs typeface="Segoe UI"/>
              </a:rPr>
            </a:br>
            <a:r>
              <a:rPr lang="en-US" sz="2400" b="1" i="1" dirty="0">
                <a:solidFill>
                  <a:schemeClr val="accent2"/>
                </a:solidFill>
                <a:cs typeface="Segoe UI"/>
              </a:rPr>
              <a:t>Neural Language Model </a:t>
            </a:r>
            <a:r>
              <a:rPr lang="en-IN" dirty="0"/>
              <a:t>🚀</a:t>
            </a:r>
          </a:p>
          <a:p>
            <a:pPr algn="ctr"/>
            <a:r>
              <a:rPr lang="en-IN" sz="2400" dirty="0">
                <a:cs typeface="Segoe UI"/>
              </a:rPr>
              <a:t>Extremely </a:t>
            </a:r>
            <a:r>
              <a:rPr lang="en-IN" sz="2400" i="1" dirty="0">
                <a:solidFill>
                  <a:schemeClr val="accent2"/>
                </a:solidFill>
                <a:cs typeface="Segoe UI"/>
              </a:rPr>
              <a:t>Fast</a:t>
            </a:r>
            <a:r>
              <a:rPr lang="en-IN" sz="2400" dirty="0">
                <a:cs typeface="Segoe UI"/>
              </a:rPr>
              <a:t> Decoding </a:t>
            </a:r>
            <a:r>
              <a:rPr lang="en-IN" dirty="0"/>
              <a:t>✨</a:t>
            </a:r>
            <a:endParaRPr lang="en-IN" sz="2400" dirty="0">
              <a:cs typeface="Segoe UI"/>
            </a:endParaRPr>
          </a:p>
          <a:p>
            <a:pPr algn="ctr"/>
            <a:r>
              <a:rPr lang="en-IN" sz="2400" dirty="0">
                <a:cs typeface="Segoe UI"/>
              </a:rPr>
              <a:t>More </a:t>
            </a:r>
            <a:r>
              <a:rPr lang="en-IN" sz="2400" i="1" dirty="0">
                <a:solidFill>
                  <a:schemeClr val="accent2"/>
                </a:solidFill>
                <a:cs typeface="Segoe UI"/>
              </a:rPr>
              <a:t>Configurations</a:t>
            </a:r>
            <a:r>
              <a:rPr lang="en-IN" sz="2400" dirty="0">
                <a:cs typeface="Segoe UI"/>
              </a:rPr>
              <a:t> Options</a:t>
            </a:r>
          </a:p>
          <a:p>
            <a:pPr algn="ctr"/>
            <a:endParaRPr lang="en-IN" sz="2400" dirty="0">
              <a:cs typeface="Segoe UI"/>
            </a:endParaRPr>
          </a:p>
          <a:p>
            <a:pPr algn="ctr"/>
            <a:r>
              <a:rPr lang="en-IN" sz="2400" dirty="0">
                <a:cs typeface="Segoe UI"/>
              </a:rPr>
              <a:t>Rapidly Evolving Library with </a:t>
            </a:r>
            <a:r>
              <a:rPr lang="en-IN" sz="2400" i="1" dirty="0">
                <a:solidFill>
                  <a:srgbClr val="FF0000"/>
                </a:solidFill>
                <a:cs typeface="Segoe UI"/>
              </a:rPr>
              <a:t>limited</a:t>
            </a:r>
            <a:r>
              <a:rPr lang="en-IN" sz="2400" dirty="0">
                <a:cs typeface="Segoe UI"/>
              </a:rPr>
              <a:t> backwards compatibility</a:t>
            </a:r>
          </a:p>
          <a:p>
            <a:pPr algn="ctr"/>
            <a:r>
              <a:rPr lang="en-IN" sz="2400" dirty="0">
                <a:cs typeface="Segoe UI"/>
              </a:rPr>
              <a:t>Official Documentation </a:t>
            </a:r>
            <a:r>
              <a:rPr lang="en-IN" sz="2400" i="1" dirty="0">
                <a:solidFill>
                  <a:srgbClr val="FF0000"/>
                </a:solidFill>
                <a:cs typeface="Segoe UI"/>
              </a:rPr>
              <a:t>Only </a:t>
            </a:r>
            <a:r>
              <a:rPr lang="en-IN" sz="2400" dirty="0">
                <a:cs typeface="Segoe UI"/>
              </a:rPr>
              <a:t>supports </a:t>
            </a:r>
            <a:r>
              <a:rPr lang="en-IN" sz="2400" dirty="0" err="1">
                <a:cs typeface="Segoe UI"/>
              </a:rPr>
              <a:t>Fairseq</a:t>
            </a:r>
            <a:endParaRPr lang="en-US" sz="2400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675646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Training </a:t>
            </a:r>
            <a:r>
              <a:rPr lang="en-US" b="1" i="1" dirty="0" err="1">
                <a:solidFill>
                  <a:schemeClr val="accent2"/>
                </a:solidFill>
                <a:cs typeface="Segoe UI"/>
              </a:rPr>
              <a:t>Kenlm</a:t>
            </a:r>
            <a:endParaRPr lang="en-US" b="1" i="1" dirty="0">
              <a:solidFill>
                <a:schemeClr val="accent2"/>
              </a:solidFill>
              <a:cs typeface="Segoe UI"/>
            </a:endParaRPr>
          </a:p>
          <a:p>
            <a:pPr lvl="1"/>
            <a:r>
              <a:rPr lang="en-US" dirty="0">
                <a:cs typeface="Segoe UI"/>
              </a:rPr>
              <a:t>Step 1: Creating 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ARPA</a:t>
            </a:r>
            <a:r>
              <a:rPr lang="en-US" dirty="0">
                <a:cs typeface="Segoe UI"/>
              </a:rPr>
              <a:t> file</a:t>
            </a:r>
          </a:p>
          <a:p>
            <a:pPr lvl="2"/>
            <a:endParaRPr lang="en-US" dirty="0">
              <a:cs typeface="Segoe U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ASR+LM in action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FE23C0-5F75-D96F-87A5-7F513C6D39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907" y="2497667"/>
            <a:ext cx="3170292" cy="344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611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Training </a:t>
            </a:r>
            <a:r>
              <a:rPr lang="en-US" b="1" i="1" dirty="0" err="1">
                <a:solidFill>
                  <a:schemeClr val="accent2"/>
                </a:solidFill>
                <a:cs typeface="Segoe UI"/>
              </a:rPr>
              <a:t>Kenlm</a:t>
            </a:r>
            <a:endParaRPr lang="en-US" b="1" i="1" dirty="0">
              <a:solidFill>
                <a:schemeClr val="accent2"/>
              </a:solidFill>
              <a:cs typeface="Segoe UI"/>
            </a:endParaRPr>
          </a:p>
          <a:p>
            <a:pPr lvl="1"/>
            <a:r>
              <a:rPr lang="en-US" dirty="0">
                <a:cs typeface="Segoe UI"/>
              </a:rPr>
              <a:t>Step 2: Filtering from Lexicon</a:t>
            </a:r>
          </a:p>
          <a:p>
            <a:pPr lvl="2"/>
            <a:endParaRPr lang="en-US" dirty="0">
              <a:cs typeface="Segoe U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ASR+LM in action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277CC7-4D47-61E5-B5E3-832F2EFE7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584" y="2487083"/>
            <a:ext cx="62103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286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Training </a:t>
            </a:r>
            <a:r>
              <a:rPr lang="en-US" b="1" i="1" dirty="0" err="1">
                <a:solidFill>
                  <a:schemeClr val="accent2"/>
                </a:solidFill>
                <a:cs typeface="Segoe UI"/>
              </a:rPr>
              <a:t>Kenlm</a:t>
            </a:r>
            <a:endParaRPr lang="en-US" b="1" i="1" dirty="0">
              <a:solidFill>
                <a:schemeClr val="accent2"/>
              </a:solidFill>
              <a:cs typeface="Segoe UI"/>
            </a:endParaRPr>
          </a:p>
          <a:p>
            <a:pPr lvl="1"/>
            <a:r>
              <a:rPr lang="en-US" dirty="0">
                <a:cs typeface="Segoe UI"/>
              </a:rPr>
              <a:t>Step 3: Quantizing to 8 bit</a:t>
            </a:r>
          </a:p>
          <a:p>
            <a:pPr lvl="2"/>
            <a:endParaRPr lang="en-US" dirty="0">
              <a:cs typeface="Segoe U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ASR+LM in action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F9B0DE-974F-0932-DD7C-C1FB5E3AB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532" y="2404599"/>
            <a:ext cx="4809067" cy="344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351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Decoding with </a:t>
            </a:r>
            <a:r>
              <a:rPr lang="en-US" b="1" i="1" dirty="0" err="1">
                <a:solidFill>
                  <a:schemeClr val="accent2"/>
                </a:solidFill>
                <a:cs typeface="Segoe UI"/>
              </a:rPr>
              <a:t>pyctcdecode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 </a:t>
            </a:r>
          </a:p>
          <a:p>
            <a:pPr lvl="1"/>
            <a:r>
              <a:rPr lang="en-US" sz="2200" dirty="0">
                <a:cs typeface="Segoe UI"/>
              </a:rPr>
              <a:t>Build CTC Decoder</a:t>
            </a: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r>
              <a:rPr lang="en-US" sz="2200" dirty="0">
                <a:cs typeface="Segoe UI"/>
              </a:rPr>
              <a:t>Decode logits from Acoustic Model</a:t>
            </a:r>
          </a:p>
          <a:p>
            <a:pPr lvl="1"/>
            <a:endParaRPr lang="en-US" dirty="0">
              <a:cs typeface="Segoe U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ASR+LM in action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DF3B18-3407-D78F-D565-A70A561CE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316" y="2380070"/>
            <a:ext cx="5431367" cy="22488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2F49A1-BCC3-B73D-64AF-A41DE88E1B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532" y="5165358"/>
            <a:ext cx="3723217" cy="33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426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Decoding with </a:t>
            </a:r>
            <a:r>
              <a:rPr lang="en-US" b="1" i="1" dirty="0" err="1">
                <a:solidFill>
                  <a:schemeClr val="accent2"/>
                </a:solidFill>
                <a:cs typeface="Segoe UI"/>
              </a:rPr>
              <a:t>pyctcdecode</a:t>
            </a:r>
            <a:br>
              <a:rPr lang="en-US" b="1" i="1" dirty="0">
                <a:solidFill>
                  <a:schemeClr val="accent2"/>
                </a:solidFill>
                <a:cs typeface="Segoe UI"/>
              </a:rPr>
            </a:br>
            <a:endParaRPr lang="en-US" b="1" i="1" dirty="0">
              <a:solidFill>
                <a:schemeClr val="accent2"/>
              </a:solidFill>
              <a:cs typeface="Segoe UI"/>
            </a:endParaRPr>
          </a:p>
          <a:p>
            <a:pPr lvl="1"/>
            <a:r>
              <a:rPr lang="en-US" b="1" i="1" dirty="0">
                <a:solidFill>
                  <a:schemeClr val="accent2"/>
                </a:solidFill>
                <a:cs typeface="Segoe UI"/>
              </a:rPr>
              <a:t> </a:t>
            </a:r>
            <a:r>
              <a:rPr lang="en-US" dirty="0">
                <a:cs typeface="Segoe UI"/>
              </a:rPr>
              <a:t>Decoding with </a:t>
            </a:r>
            <a:r>
              <a:rPr lang="en-US" dirty="0" err="1">
                <a:cs typeface="Segoe UI"/>
              </a:rPr>
              <a:t>hotwords</a:t>
            </a:r>
            <a:endParaRPr lang="en-US" dirty="0">
              <a:cs typeface="Segoe U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ASR+LM in action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129EB9-EFAA-EEC4-EED9-ADDC7DAF0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55" y="3074649"/>
            <a:ext cx="4212167" cy="197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92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590BB24-1AA2-738A-9434-B43AB3D02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Lexicon Size: 200,000</a:t>
            </a:r>
          </a:p>
          <a:p>
            <a:r>
              <a:rPr lang="en-US" dirty="0"/>
              <a:t>“n” in N-grams: 6 grams</a:t>
            </a:r>
          </a:p>
          <a:p>
            <a:r>
              <a:rPr lang="en-US" dirty="0"/>
              <a:t>Avg. decrease in </a:t>
            </a:r>
            <a:r>
              <a:rPr lang="en-US" b="1" i="1" dirty="0">
                <a:solidFill>
                  <a:schemeClr val="accent2"/>
                </a:solidFill>
              </a:rPr>
              <a:t>WER</a:t>
            </a:r>
            <a:r>
              <a:rPr lang="en-US" dirty="0"/>
              <a:t>: 28% reduction (21.6 to 15.6)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516B27-5A4D-9DBC-AEB0-18E7F8F15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Some Numbers from IndicWav2Vec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D0C20D-C2ED-7C2E-BFE4-53A9894B9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C3D2F1-3C69-50E2-BB4B-8E371F1553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17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373C35E-41ED-7623-660A-3A72723716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8158144"/>
              </p:ext>
            </p:extLst>
          </p:nvPr>
        </p:nvGraphicFramePr>
        <p:xfrm>
          <a:off x="725078" y="3420533"/>
          <a:ext cx="10907553" cy="1703865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1744663">
                  <a:extLst>
                    <a:ext uri="{9D8B030D-6E8A-4147-A177-3AD203B41FA5}">
                      <a16:colId xmlns:a16="http://schemas.microsoft.com/office/drawing/2014/main" val="2975584575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328854777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4219079009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1818088692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1706475910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2022173323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184699101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503042594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2201020243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1092755990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894439684"/>
                    </a:ext>
                  </a:extLst>
                </a:gridCol>
                <a:gridCol w="832990">
                  <a:extLst>
                    <a:ext uri="{9D8B030D-6E8A-4147-A177-3AD203B41FA5}">
                      <a16:colId xmlns:a16="http://schemas.microsoft.com/office/drawing/2014/main" val="608183866"/>
                    </a:ext>
                  </a:extLst>
                </a:gridCol>
              </a:tblGrid>
              <a:tr h="499112">
                <a:tc>
                  <a:txBody>
                    <a:bodyPr/>
                    <a:lstStyle/>
                    <a:p>
                      <a:r>
                        <a:rPr lang="en-IN" b="1" dirty="0">
                          <a:effectLst/>
                        </a:rPr>
                        <a:t>Model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gu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effectLst/>
                        </a:rPr>
                        <a:t>ta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te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gu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hi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mr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or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ta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te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bn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ne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82506650"/>
                  </a:ext>
                </a:extLst>
              </a:tr>
              <a:tr h="499112"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</a:rPr>
                        <a:t>IndicW2V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20.5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22.1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22.9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26.2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16.0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19.3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25.6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27.3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29.3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16.6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11.9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629729754"/>
                  </a:ext>
                </a:extLst>
              </a:tr>
              <a:tr h="705641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IndicW2V+LM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11.7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13.6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11.0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17.2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14.7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13.8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17.2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25.0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20.5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13.6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13.6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72495416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EDE0CD1-773D-1676-F16D-4A136E35701C}"/>
              </a:ext>
            </a:extLst>
          </p:cNvPr>
          <p:cNvSpPr txBox="1"/>
          <p:nvPr/>
        </p:nvSpPr>
        <p:spPr>
          <a:xfrm>
            <a:off x="4452651" y="5229500"/>
            <a:ext cx="3003386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WER Numbers per language</a:t>
            </a:r>
          </a:p>
        </p:txBody>
      </p:sp>
    </p:spTree>
    <p:extLst>
      <p:ext uri="{BB962C8B-B14F-4D97-AF65-F5344CB8AC3E}">
        <p14:creationId xmlns:p14="http://schemas.microsoft.com/office/powerpoint/2010/main" val="1901769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Decoding with 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Neural Language Models</a:t>
            </a:r>
            <a:endParaRPr lang="en-US" dirty="0">
              <a:cs typeface="Segoe UI"/>
            </a:endParaRPr>
          </a:p>
          <a:p>
            <a:r>
              <a:rPr lang="en-US" dirty="0">
                <a:cs typeface="Segoe UI"/>
              </a:rPr>
              <a:t>Better integration of 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Language Models</a:t>
            </a:r>
          </a:p>
          <a:p>
            <a:pPr lvl="1"/>
            <a:r>
              <a:rPr lang="en-IN" b="1" dirty="0"/>
              <a:t>Deep Fusion of LM</a:t>
            </a:r>
            <a:br>
              <a:rPr lang="en-IN" b="1" dirty="0"/>
            </a:br>
            <a:r>
              <a:rPr lang="en-IN" sz="2200" dirty="0"/>
              <a:t>External LM is fused directly into the ASR model by combining their hidden states, resulting in a single model with tight integration.</a:t>
            </a:r>
          </a:p>
          <a:p>
            <a:pPr lvl="1"/>
            <a:r>
              <a:rPr lang="en-US" b="1" dirty="0">
                <a:cs typeface="Segoe UI"/>
              </a:rPr>
              <a:t>End-to-end Training</a:t>
            </a:r>
            <a:r>
              <a:rPr lang="en-US" dirty="0">
                <a:cs typeface="Segoe UI"/>
              </a:rPr>
              <a:t> </a:t>
            </a:r>
            <a:r>
              <a:rPr lang="en-US" b="1" dirty="0">
                <a:cs typeface="Segoe UI"/>
              </a:rPr>
              <a:t>with LM</a:t>
            </a:r>
            <a:br>
              <a:rPr lang="en-US" b="1" dirty="0">
                <a:cs typeface="Segoe UI"/>
              </a:rPr>
            </a:br>
            <a:r>
              <a:rPr lang="en-IN" dirty="0"/>
              <a:t>Can we pass the gradients obtained after decoding with LM?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Future Scope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964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516B27-5A4D-9DBC-AEB0-18E7F8F15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hi-IN" b="1" dirty="0"/>
              <a:t>प्रश्नकाल?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D0C20D-C2ED-7C2E-BFE4-53A9894B9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C3D2F1-3C69-50E2-BB4B-8E371F1553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7EA7B6-09C2-B95C-E0C5-8FB7A1984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1644650"/>
            <a:ext cx="5435600" cy="356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9791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>
              <a:spcAft>
                <a:spcPts val="100"/>
              </a:spcAft>
            </a:pPr>
            <a:r>
              <a:rPr lang="en-US" dirty="0">
                <a:cs typeface="Segoe UI"/>
              </a:rPr>
              <a:t>Speech = Acoustic + Language</a:t>
            </a:r>
          </a:p>
          <a:p>
            <a:pPr lvl="1">
              <a:spcAft>
                <a:spcPts val="100"/>
              </a:spcAft>
            </a:pPr>
            <a:r>
              <a:rPr lang="en-US" sz="2200" dirty="0">
                <a:cs typeface="Segoe UI"/>
              </a:rPr>
              <a:t>How much of 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Language</a:t>
            </a:r>
            <a:r>
              <a:rPr lang="en-US" dirty="0">
                <a:cs typeface="Segoe UI"/>
              </a:rPr>
              <a:t> </a:t>
            </a:r>
            <a:r>
              <a:rPr lang="en-US" i="1" dirty="0">
                <a:solidFill>
                  <a:schemeClr val="accent2"/>
                </a:solidFill>
                <a:cs typeface="Segoe UI"/>
              </a:rPr>
              <a:t>Characteristics</a:t>
            </a:r>
            <a:r>
              <a:rPr lang="en-US" dirty="0">
                <a:cs typeface="Segoe UI"/>
              </a:rPr>
              <a:t> </a:t>
            </a:r>
            <a:r>
              <a:rPr lang="en-US" sz="2200" dirty="0">
                <a:cs typeface="Segoe UI"/>
              </a:rPr>
              <a:t>is captured by</a:t>
            </a:r>
            <a:r>
              <a:rPr lang="en-US" dirty="0">
                <a:cs typeface="Segoe UI"/>
              </a:rPr>
              <a:t> 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Acoustic</a:t>
            </a:r>
            <a:r>
              <a:rPr lang="en-US" dirty="0">
                <a:cs typeface="Segoe UI"/>
              </a:rPr>
              <a:t> </a:t>
            </a:r>
            <a:r>
              <a:rPr lang="en-US" i="1" dirty="0">
                <a:solidFill>
                  <a:schemeClr val="accent2"/>
                </a:solidFill>
                <a:cs typeface="Segoe UI"/>
              </a:rPr>
              <a:t>Models?</a:t>
            </a:r>
          </a:p>
          <a:p>
            <a:pPr lvl="1">
              <a:spcAft>
                <a:spcPts val="100"/>
              </a:spcAft>
            </a:pPr>
            <a:r>
              <a:rPr lang="en-US" i="1" dirty="0">
                <a:cs typeface="Segoe UI"/>
              </a:rPr>
              <a:t>Example #1:</a:t>
            </a:r>
          </a:p>
          <a:p>
            <a:pPr lvl="2">
              <a:spcAft>
                <a:spcPts val="100"/>
              </a:spcAft>
            </a:pPr>
            <a:r>
              <a:rPr lang="en-US" i="1" dirty="0">
                <a:cs typeface="Segoe UI"/>
              </a:rPr>
              <a:t>GT: </a:t>
            </a:r>
            <a:r>
              <a:rPr lang="hi-IN" i="1" dirty="0">
                <a:solidFill>
                  <a:schemeClr val="accent2"/>
                </a:solidFill>
                <a:cs typeface="Segoe UI"/>
              </a:rPr>
              <a:t>आज सुनेहरा अवसर है</a:t>
            </a:r>
            <a:endParaRPr lang="en-US" i="1" dirty="0">
              <a:solidFill>
                <a:schemeClr val="accent2"/>
              </a:solidFill>
              <a:cs typeface="Segoe UI"/>
            </a:endParaRPr>
          </a:p>
          <a:p>
            <a:pPr lvl="2">
              <a:spcAft>
                <a:spcPts val="100"/>
              </a:spcAft>
            </a:pPr>
            <a:r>
              <a:rPr lang="en-US" i="1" dirty="0">
                <a:cs typeface="Segoe UI"/>
              </a:rPr>
              <a:t>Output: </a:t>
            </a:r>
            <a:r>
              <a:rPr lang="hi-IN" dirty="0">
                <a:cs typeface="Segoe UI"/>
              </a:rPr>
              <a:t>आज </a:t>
            </a:r>
            <a:r>
              <a:rPr lang="hi-IN" dirty="0">
                <a:solidFill>
                  <a:srgbClr val="FF0000"/>
                </a:solidFill>
                <a:cs typeface="Segoe UI"/>
              </a:rPr>
              <a:t>सुनहरा</a:t>
            </a:r>
            <a:r>
              <a:rPr lang="hi-IN" dirty="0">
                <a:cs typeface="Segoe UI"/>
              </a:rPr>
              <a:t> अवसर है</a:t>
            </a:r>
            <a:endParaRPr lang="en-US" dirty="0">
              <a:cs typeface="Segoe UI"/>
            </a:endParaRPr>
          </a:p>
          <a:p>
            <a:pPr lvl="1">
              <a:spcAft>
                <a:spcPts val="100"/>
              </a:spcAft>
            </a:pPr>
            <a:r>
              <a:rPr lang="en-US" i="1" dirty="0">
                <a:cs typeface="Segoe UI"/>
              </a:rPr>
              <a:t>Example #2:</a:t>
            </a:r>
          </a:p>
          <a:p>
            <a:pPr lvl="2">
              <a:spcAft>
                <a:spcPts val="100"/>
              </a:spcAft>
            </a:pPr>
            <a:r>
              <a:rPr lang="en-US" i="1" dirty="0">
                <a:cs typeface="Segoe UI"/>
              </a:rPr>
              <a:t>GT: </a:t>
            </a:r>
            <a:r>
              <a:rPr lang="hi-IN" i="1" dirty="0">
                <a:solidFill>
                  <a:schemeClr val="accent2"/>
                </a:solidFill>
                <a:cs typeface="Segoe UI"/>
              </a:rPr>
              <a:t>आज सुनेहरा अवसर है</a:t>
            </a:r>
            <a:endParaRPr lang="en-US" i="1" dirty="0">
              <a:cs typeface="Segoe UI"/>
            </a:endParaRPr>
          </a:p>
          <a:p>
            <a:pPr lvl="2">
              <a:spcAft>
                <a:spcPts val="100"/>
              </a:spcAft>
            </a:pPr>
            <a:r>
              <a:rPr lang="en-US" i="1" dirty="0">
                <a:cs typeface="Segoe UI"/>
              </a:rPr>
              <a:t>Output: </a:t>
            </a:r>
            <a:r>
              <a:rPr lang="hi-IN" dirty="0">
                <a:cs typeface="Segoe UI"/>
              </a:rPr>
              <a:t>आज सुनेहरा </a:t>
            </a:r>
            <a:r>
              <a:rPr lang="hi-IN" dirty="0">
                <a:solidFill>
                  <a:srgbClr val="FF0000"/>
                </a:solidFill>
                <a:cs typeface="Segoe UI"/>
              </a:rPr>
              <a:t>अफसर</a:t>
            </a:r>
            <a:r>
              <a:rPr lang="hi-IN" dirty="0">
                <a:cs typeface="Segoe UI"/>
              </a:rPr>
              <a:t> है</a:t>
            </a:r>
            <a:endParaRPr lang="en-US" dirty="0">
              <a:cs typeface="Segoe UI"/>
            </a:endParaRPr>
          </a:p>
          <a:p>
            <a:pPr lvl="1">
              <a:spcAft>
                <a:spcPts val="100"/>
              </a:spcAft>
            </a:pPr>
            <a:r>
              <a:rPr lang="en-US" i="1" dirty="0">
                <a:cs typeface="Segoe UI"/>
              </a:rPr>
              <a:t>Example #3:</a:t>
            </a:r>
          </a:p>
          <a:p>
            <a:pPr lvl="2">
              <a:spcAft>
                <a:spcPts val="100"/>
              </a:spcAft>
            </a:pPr>
            <a:r>
              <a:rPr lang="en-US" i="1" dirty="0">
                <a:cs typeface="Segoe UI"/>
              </a:rPr>
              <a:t>GT: </a:t>
            </a:r>
            <a:r>
              <a:rPr lang="hi-IN" i="1" dirty="0">
                <a:solidFill>
                  <a:schemeClr val="accent2"/>
                </a:solidFill>
                <a:cs typeface="Segoe UI"/>
              </a:rPr>
              <a:t>आज सुनेहरा अवसर है</a:t>
            </a:r>
            <a:endParaRPr lang="en-US" i="1" dirty="0">
              <a:cs typeface="Segoe UI"/>
            </a:endParaRPr>
          </a:p>
          <a:p>
            <a:pPr lvl="2">
              <a:spcAft>
                <a:spcPts val="100"/>
              </a:spcAft>
            </a:pPr>
            <a:r>
              <a:rPr lang="en-US" i="1" dirty="0">
                <a:cs typeface="Segoe UI"/>
              </a:rPr>
              <a:t>Output: </a:t>
            </a:r>
            <a:r>
              <a:rPr lang="hi-IN" dirty="0">
                <a:cs typeface="Segoe UI"/>
              </a:rPr>
              <a:t>आज सुनेहरा अवसर </a:t>
            </a:r>
            <a:r>
              <a:rPr lang="hi-IN" dirty="0">
                <a:solidFill>
                  <a:srgbClr val="FF0000"/>
                </a:solidFill>
                <a:cs typeface="Segoe UI"/>
              </a:rPr>
              <a:t>हैं</a:t>
            </a:r>
            <a:r>
              <a:rPr lang="hi-IN" dirty="0">
                <a:cs typeface="Segoe UI"/>
              </a:rPr>
              <a:t> </a:t>
            </a:r>
          </a:p>
          <a:p>
            <a:pPr lvl="2">
              <a:spcAft>
                <a:spcPts val="100"/>
              </a:spcAft>
            </a:pPr>
            <a:endParaRPr lang="en-US" dirty="0">
              <a:cs typeface="Segoe UI"/>
            </a:endParaRPr>
          </a:p>
          <a:p>
            <a:pPr lvl="2">
              <a:spcAft>
                <a:spcPts val="100"/>
              </a:spcAft>
            </a:pPr>
            <a:endParaRPr lang="en-US" dirty="0">
              <a:cs typeface="Segoe U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Why do we need LM?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004E6E-F6D6-163C-2F17-83E2619DFB3C}"/>
              </a:ext>
            </a:extLst>
          </p:cNvPr>
          <p:cNvSpPr txBox="1"/>
          <p:nvPr/>
        </p:nvSpPr>
        <p:spPr>
          <a:xfrm>
            <a:off x="6700602" y="2661321"/>
            <a:ext cx="2566023" cy="5232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Spelling Errors!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7473D3-25B4-B0B1-731E-B13D86170134}"/>
              </a:ext>
            </a:extLst>
          </p:cNvPr>
          <p:cNvSpPr txBox="1"/>
          <p:nvPr/>
        </p:nvSpPr>
        <p:spPr>
          <a:xfrm>
            <a:off x="6826533" y="3790776"/>
            <a:ext cx="2440092" cy="523220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Homophones!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E25419-5FDF-C5E2-BE66-A012AD0FB6B9}"/>
              </a:ext>
            </a:extLst>
          </p:cNvPr>
          <p:cNvSpPr txBox="1"/>
          <p:nvPr/>
        </p:nvSpPr>
        <p:spPr>
          <a:xfrm>
            <a:off x="7090227" y="4932021"/>
            <a:ext cx="1912703" cy="523220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Inflections!</a:t>
            </a:r>
          </a:p>
        </p:txBody>
      </p:sp>
    </p:spTree>
    <p:extLst>
      <p:ext uri="{BB962C8B-B14F-4D97-AF65-F5344CB8AC3E}">
        <p14:creationId xmlns:p14="http://schemas.microsoft.com/office/powerpoint/2010/main" val="458611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674B1-FC4F-9CA2-BF27-8AB8B79CE4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262437"/>
          </a:xfrm>
        </p:spPr>
        <p:txBody>
          <a:bodyPr lIns="91440" tIns="45720" rIns="91440" bIns="45720" anchor="b"/>
          <a:lstStyle/>
          <a:p>
            <a:r>
              <a:rPr lang="en-US" sz="4000" dirty="0">
                <a:cs typeface="Segoe UI"/>
              </a:rPr>
              <a:t>Thank You</a:t>
            </a:r>
            <a:br>
              <a:rPr lang="en-US" sz="4000" dirty="0">
                <a:cs typeface="Segoe UI"/>
              </a:rPr>
            </a:br>
            <a:br>
              <a:rPr lang="en-US" sz="4000" dirty="0">
                <a:cs typeface="Segoe UI"/>
              </a:rPr>
            </a:br>
            <a:br>
              <a:rPr lang="en-US" sz="4000" dirty="0">
                <a:cs typeface="Segoe UI"/>
              </a:rPr>
            </a:br>
            <a:br>
              <a:rPr lang="en-US" sz="4000" dirty="0">
                <a:cs typeface="Segoe UI"/>
              </a:rPr>
            </a:br>
            <a:r>
              <a:rPr lang="en-US" sz="3000" b="1" i="1" dirty="0">
                <a:cs typeface="Segoe UI"/>
                <a:hlinkClick r:id="rId2"/>
              </a:rPr>
              <a:t>https://ai4bharat.iitm.ac.in/</a:t>
            </a:r>
            <a:endParaRPr lang="en-US" sz="3000" b="1" i="1" dirty="0">
              <a:cs typeface="Segoe U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C0CD8-21DC-3E69-CD1A-EE87D53F1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862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79DD766-4707-9297-70DF-637F5B39C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Probability (Likelihood) of a sentence:</a:t>
            </a:r>
          </a:p>
          <a:p>
            <a:pPr lvl="1"/>
            <a:endParaRPr lang="en-US" dirty="0">
              <a:cs typeface="Segoe UI"/>
            </a:endParaRPr>
          </a:p>
          <a:p>
            <a:pPr marL="457200" lvl="1" indent="0">
              <a:buNone/>
            </a:pPr>
            <a:endParaRPr lang="en-US" dirty="0">
              <a:cs typeface="Segoe UI"/>
            </a:endParaRPr>
          </a:p>
          <a:p>
            <a:r>
              <a:rPr lang="en-US" dirty="0">
                <a:cs typeface="Segoe UI"/>
              </a:rPr>
              <a:t>We generally limit it to N-1 previous words!</a:t>
            </a:r>
          </a:p>
          <a:p>
            <a:pPr marL="0" indent="0">
              <a:buNone/>
            </a:pPr>
            <a:endParaRPr lang="en-US" dirty="0">
              <a:cs typeface="Segoe UI"/>
            </a:endParaRPr>
          </a:p>
          <a:p>
            <a:pPr marL="0" indent="0">
              <a:buNone/>
            </a:pPr>
            <a:endParaRPr lang="en-US" dirty="0">
              <a:cs typeface="Segoe UI"/>
            </a:endParaRPr>
          </a:p>
          <a:p>
            <a:pPr>
              <a:lnSpc>
                <a:spcPct val="100000"/>
              </a:lnSpc>
              <a:spcAft>
                <a:spcPts val="200"/>
              </a:spcAft>
            </a:pPr>
            <a:r>
              <a:rPr lang="en-US" i="1" dirty="0">
                <a:cs typeface="Segoe UI"/>
              </a:rPr>
              <a:t>Example: Bigram Language Model</a:t>
            </a:r>
          </a:p>
          <a:p>
            <a:pPr lvl="1">
              <a:lnSpc>
                <a:spcPct val="100000"/>
              </a:lnSpc>
              <a:spcAft>
                <a:spcPts val="100"/>
              </a:spcAft>
            </a:pPr>
            <a:r>
              <a:rPr lang="en-US" dirty="0">
                <a:cs typeface="Segoe UI"/>
              </a:rPr>
              <a:t>text = </a:t>
            </a:r>
            <a:r>
              <a:rPr lang="en-US" dirty="0">
                <a:solidFill>
                  <a:schemeClr val="accent2"/>
                </a:solidFill>
                <a:cs typeface="Segoe UI"/>
              </a:rPr>
              <a:t>“&lt;start&gt; </a:t>
            </a:r>
            <a:r>
              <a:rPr lang="hi-IN" dirty="0">
                <a:solidFill>
                  <a:schemeClr val="accent2"/>
                </a:solidFill>
                <a:cs typeface="Segoe UI"/>
              </a:rPr>
              <a:t>आज सुनेहरा अवसर है </a:t>
            </a:r>
            <a:r>
              <a:rPr lang="en-US" dirty="0">
                <a:solidFill>
                  <a:schemeClr val="accent2"/>
                </a:solidFill>
                <a:cs typeface="Segoe UI"/>
              </a:rPr>
              <a:t>&lt;end&gt;”</a:t>
            </a:r>
          </a:p>
          <a:p>
            <a:pPr lvl="1">
              <a:lnSpc>
                <a:spcPct val="100000"/>
              </a:lnSpc>
              <a:spcAft>
                <a:spcPts val="100"/>
              </a:spcAft>
            </a:pPr>
            <a:r>
              <a:rPr lang="en-US" dirty="0">
                <a:cs typeface="Segoe UI"/>
              </a:rPr>
              <a:t>P(text) = P(&lt;start&gt; | </a:t>
            </a:r>
            <a:r>
              <a:rPr lang="hi-IN" dirty="0">
                <a:cs typeface="Segoe UI"/>
              </a:rPr>
              <a:t>आज</a:t>
            </a:r>
            <a:r>
              <a:rPr lang="en-US" dirty="0">
                <a:cs typeface="Segoe UI"/>
              </a:rPr>
              <a:t> ) * P( </a:t>
            </a:r>
            <a:r>
              <a:rPr lang="hi-IN" dirty="0">
                <a:cs typeface="Segoe UI"/>
              </a:rPr>
              <a:t>आज</a:t>
            </a:r>
            <a:r>
              <a:rPr lang="en-US" dirty="0">
                <a:cs typeface="Segoe UI"/>
              </a:rPr>
              <a:t> | </a:t>
            </a:r>
            <a:r>
              <a:rPr lang="hi-IN" dirty="0">
                <a:cs typeface="Segoe UI"/>
              </a:rPr>
              <a:t>सुनेहरा</a:t>
            </a:r>
            <a:r>
              <a:rPr lang="en-US" dirty="0">
                <a:cs typeface="Segoe UI"/>
              </a:rPr>
              <a:t> ) * P(</a:t>
            </a:r>
            <a:r>
              <a:rPr lang="hi-IN" dirty="0">
                <a:cs typeface="Segoe UI"/>
              </a:rPr>
              <a:t>सुनेहरा</a:t>
            </a:r>
            <a:r>
              <a:rPr lang="en-US" dirty="0">
                <a:cs typeface="Segoe UI"/>
              </a:rPr>
              <a:t> | </a:t>
            </a:r>
            <a:r>
              <a:rPr lang="hi-IN" dirty="0">
                <a:cs typeface="Segoe UI"/>
              </a:rPr>
              <a:t>अवसर</a:t>
            </a:r>
            <a:r>
              <a:rPr lang="en-US" dirty="0">
                <a:cs typeface="Segoe UI"/>
              </a:rPr>
              <a:t> )</a:t>
            </a:r>
            <a:br>
              <a:rPr lang="en-US" dirty="0">
                <a:cs typeface="Segoe UI"/>
              </a:rPr>
            </a:br>
            <a:r>
              <a:rPr lang="en-US" dirty="0">
                <a:cs typeface="Segoe UI"/>
              </a:rPr>
              <a:t>		 * P( </a:t>
            </a:r>
            <a:r>
              <a:rPr lang="hi-IN" dirty="0">
                <a:cs typeface="Segoe UI"/>
              </a:rPr>
              <a:t>अवसर </a:t>
            </a:r>
            <a:r>
              <a:rPr lang="en-US" dirty="0">
                <a:cs typeface="Segoe UI"/>
              </a:rPr>
              <a:t>| </a:t>
            </a:r>
            <a:r>
              <a:rPr lang="hi-IN" dirty="0">
                <a:cs typeface="Segoe UI"/>
              </a:rPr>
              <a:t>है</a:t>
            </a:r>
            <a:r>
              <a:rPr lang="en-US" dirty="0">
                <a:cs typeface="Segoe UI"/>
              </a:rPr>
              <a:t> ) * P( </a:t>
            </a:r>
            <a:r>
              <a:rPr lang="hi-IN" dirty="0">
                <a:cs typeface="Segoe UI"/>
              </a:rPr>
              <a:t>है </a:t>
            </a:r>
            <a:r>
              <a:rPr lang="en-US" dirty="0">
                <a:cs typeface="Segoe UI"/>
              </a:rPr>
              <a:t>| &lt;end&gt;)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293CC5-BBF1-A5B1-A444-E9D9516DE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What LM actually computes?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D27E4-D025-F2A9-24A9-794A958F49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CB66F-DEE7-D297-B856-B700C4959D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718E8D-E977-CE5F-43EC-BB211BF14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756" y="2081371"/>
            <a:ext cx="8774243" cy="6337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B3DB42-CC51-A25C-638E-0662A69356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61" y="3429000"/>
            <a:ext cx="6948636" cy="58243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ABBA88-65EB-0B94-E120-B339385AEA7B}"/>
              </a:ext>
            </a:extLst>
          </p:cNvPr>
          <p:cNvSpPr txBox="1"/>
          <p:nvPr/>
        </p:nvSpPr>
        <p:spPr>
          <a:xfrm>
            <a:off x="8252112" y="4097828"/>
            <a:ext cx="2117887" cy="5232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N-gram LM!</a:t>
            </a:r>
          </a:p>
        </p:txBody>
      </p:sp>
    </p:spTree>
    <p:extLst>
      <p:ext uri="{BB962C8B-B14F-4D97-AF65-F5344CB8AC3E}">
        <p14:creationId xmlns:p14="http://schemas.microsoft.com/office/powerpoint/2010/main" val="3383567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293CC5-BBF1-A5B1-A444-E9D9516DE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What LM actually computes?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D27E4-D025-F2A9-24A9-794A958F49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CB66F-DEE7-D297-B856-B700C4959D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9755FE-BC94-F55F-1D53-03FE23777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312" y="1868250"/>
            <a:ext cx="5295749" cy="3845052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CFCB7E6-68FB-F428-A8EA-A7A220B866F9}"/>
              </a:ext>
            </a:extLst>
          </p:cNvPr>
          <p:cNvSpPr/>
          <p:nvPr/>
        </p:nvSpPr>
        <p:spPr>
          <a:xfrm>
            <a:off x="1984247" y="3160476"/>
            <a:ext cx="2798065" cy="9144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i-IN" dirty="0">
                <a:solidFill>
                  <a:schemeClr val="bg1"/>
                </a:solidFill>
                <a:cs typeface="Segoe UI"/>
              </a:rPr>
              <a:t>आज सुनेहरा अवसर है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A590283-7614-E747-C02E-BA27184D69D6}"/>
              </a:ext>
            </a:extLst>
          </p:cNvPr>
          <p:cNvSpPr/>
          <p:nvPr/>
        </p:nvSpPr>
        <p:spPr>
          <a:xfrm>
            <a:off x="1984247" y="4657044"/>
            <a:ext cx="2798066" cy="9144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i-IN" dirty="0">
                <a:solidFill>
                  <a:srgbClr val="FF0000"/>
                </a:solidFill>
                <a:cs typeface="Segoe UI"/>
              </a:rPr>
              <a:t>सुनेहरा आज है अवसर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8B046B-9E7C-9574-2412-CDF38276FA86}"/>
              </a:ext>
            </a:extLst>
          </p:cNvPr>
          <p:cNvSpPr txBox="1"/>
          <p:nvPr/>
        </p:nvSpPr>
        <p:spPr>
          <a:xfrm>
            <a:off x="2985980" y="2190904"/>
            <a:ext cx="1614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Proposed Text</a:t>
            </a:r>
          </a:p>
        </p:txBody>
      </p:sp>
    </p:spTree>
    <p:extLst>
      <p:ext uri="{BB962C8B-B14F-4D97-AF65-F5344CB8AC3E}">
        <p14:creationId xmlns:p14="http://schemas.microsoft.com/office/powerpoint/2010/main" val="346789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Typical ASR pipeline:</a:t>
            </a: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Where do we fit LM?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328A4C4-AEC7-7E22-9B3C-9E06DEA25F18}"/>
              </a:ext>
            </a:extLst>
          </p:cNvPr>
          <p:cNvSpPr/>
          <p:nvPr/>
        </p:nvSpPr>
        <p:spPr>
          <a:xfrm>
            <a:off x="2653258" y="2578308"/>
            <a:ext cx="2218545" cy="9144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Preprocessing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0F984E-A36B-FC35-8ED8-F9B545A9A1E6}"/>
              </a:ext>
            </a:extLst>
          </p:cNvPr>
          <p:cNvSpPr/>
          <p:nvPr/>
        </p:nvSpPr>
        <p:spPr>
          <a:xfrm>
            <a:off x="6543207" y="2578308"/>
            <a:ext cx="2218545" cy="9144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Acoustic Model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3E667F76-2153-B0E8-A5D3-398402768F49}"/>
              </a:ext>
            </a:extLst>
          </p:cNvPr>
          <p:cNvSpPr/>
          <p:nvPr/>
        </p:nvSpPr>
        <p:spPr>
          <a:xfrm>
            <a:off x="5104151" y="2793192"/>
            <a:ext cx="1206708" cy="29478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500"/>
              </a:spcBef>
              <a:spcAft>
                <a:spcPts val="500"/>
              </a:spcAft>
            </a:pPr>
            <a:r>
              <a:rPr lang="en-US" sz="1600" dirty="0">
                <a:solidFill>
                  <a:schemeClr val="tx1"/>
                </a:solidFill>
              </a:rPr>
              <a:t>Audio </a:t>
            </a:r>
          </a:p>
          <a:p>
            <a:pPr algn="ctr">
              <a:spcBef>
                <a:spcPts val="500"/>
              </a:spcBef>
              <a:spcAft>
                <a:spcPts val="500"/>
              </a:spcAft>
            </a:pPr>
            <a:r>
              <a:rPr lang="en-US" sz="1600" dirty="0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8FE573A-CDA3-C347-6828-9F90B6838C3A}"/>
              </a:ext>
            </a:extLst>
          </p:cNvPr>
          <p:cNvSpPr/>
          <p:nvPr/>
        </p:nvSpPr>
        <p:spPr>
          <a:xfrm>
            <a:off x="8994100" y="2793192"/>
            <a:ext cx="809467" cy="29478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dirty="0">
                <a:solidFill>
                  <a:schemeClr val="tx1"/>
                </a:solidFill>
              </a:rPr>
              <a:t>Logits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03DDE5A0-71F3-D9E7-DB98-9129DFE691B5}"/>
              </a:ext>
            </a:extLst>
          </p:cNvPr>
          <p:cNvSpPr/>
          <p:nvPr/>
        </p:nvSpPr>
        <p:spPr>
          <a:xfrm>
            <a:off x="1747599" y="2793192"/>
            <a:ext cx="673311" cy="29478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dirty="0">
                <a:solidFill>
                  <a:schemeClr val="tx1"/>
                </a:solidFill>
              </a:rPr>
              <a:t>Wav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</a:pP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DD129D-9338-A837-4DF5-05BB14B16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94744" y="2471237"/>
            <a:ext cx="1036681" cy="1036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FDA74-2184-99D6-D27A-FB53E5FF20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5915" y="2200046"/>
            <a:ext cx="1061788" cy="14810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D4ACBEC-2CF6-FC2F-FA22-B1742C0958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592" y="2516830"/>
            <a:ext cx="2913547" cy="3490626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BCBAE28-9B97-283A-12DF-722CCDD0F54B}"/>
              </a:ext>
            </a:extLst>
          </p:cNvPr>
          <p:cNvSpPr txBox="1"/>
          <p:nvPr/>
        </p:nvSpPr>
        <p:spPr>
          <a:xfrm>
            <a:off x="2272624" y="3960201"/>
            <a:ext cx="545896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Segoe UI"/>
              </a:rPr>
              <a:t>CTC Logit Matrix:</a:t>
            </a:r>
          </a:p>
          <a:p>
            <a:pPr lvl="1"/>
            <a:r>
              <a:rPr lang="en-US" dirty="0">
                <a:cs typeface="Segoe UI"/>
              </a:rPr>
              <a:t>- Leads to </a:t>
            </a:r>
            <a:r>
              <a:rPr lang="en-US" dirty="0" err="1">
                <a:cs typeface="Segoe UI"/>
              </a:rPr>
              <a:t>softmax</a:t>
            </a:r>
            <a:r>
              <a:rPr lang="en-US" dirty="0">
                <a:cs typeface="Segoe UI"/>
              </a:rPr>
              <a:t> output which predicts </a:t>
            </a:r>
            <a:br>
              <a:rPr lang="en-US" dirty="0">
                <a:cs typeface="Segoe UI"/>
              </a:rPr>
            </a:br>
            <a:r>
              <a:rPr lang="en-US" dirty="0">
                <a:cs typeface="Segoe UI"/>
              </a:rPr>
              <a:t>  character probabilities for each timeframe.</a:t>
            </a:r>
          </a:p>
          <a:p>
            <a:pPr lvl="1"/>
            <a:r>
              <a:rPr lang="en-US" dirty="0">
                <a:cs typeface="Segoe UI"/>
              </a:rPr>
              <a:t>- Output Length is NOT proportional to 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Text</a:t>
            </a:r>
            <a:br>
              <a:rPr lang="en-US" b="1" i="1" dirty="0">
                <a:solidFill>
                  <a:schemeClr val="accent2"/>
                </a:solidFill>
                <a:cs typeface="Segoe UI"/>
              </a:rPr>
            </a:br>
            <a:r>
              <a:rPr lang="en-US" b="1" i="1" dirty="0">
                <a:solidFill>
                  <a:schemeClr val="accent2"/>
                </a:solidFill>
                <a:cs typeface="Segoe UI"/>
              </a:rPr>
              <a:t>  Length</a:t>
            </a:r>
            <a:r>
              <a:rPr lang="en-US" dirty="0">
                <a:cs typeface="Segoe UI"/>
              </a:rPr>
              <a:t>, but to 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Audio Length</a:t>
            </a:r>
            <a:r>
              <a:rPr lang="en-US" dirty="0">
                <a:cs typeface="Segoe UI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29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Decoder evaluates Paths through the logit matrix:</a:t>
            </a:r>
          </a:p>
          <a:p>
            <a:pPr lvl="1"/>
            <a:r>
              <a:rPr lang="en-US" dirty="0">
                <a:cs typeface="Segoe UI"/>
              </a:rPr>
              <a:t>Greedy Solution vs Exact Solution</a:t>
            </a: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408B80-715A-BDA1-F8D0-D6FB24193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008" y="2365480"/>
            <a:ext cx="5590286" cy="387675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Logits Decoding - Concept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4AB1E3D-A586-38FF-523E-74BDD023F4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152" y="2037147"/>
            <a:ext cx="6023630" cy="420271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5E0005F-9E23-36B0-A2F3-E005F90BD0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624" y="3707887"/>
            <a:ext cx="3869944" cy="86123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71A5974-05B3-7FA0-5A92-8385A09981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0263" y="4678845"/>
            <a:ext cx="1560830" cy="57934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33227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Incorporate LM scores with logits while decoding</a:t>
            </a:r>
          </a:p>
          <a:p>
            <a:pPr marL="0" indent="0">
              <a:buNone/>
            </a:pPr>
            <a:endParaRPr lang="en-US" dirty="0">
              <a:cs typeface="Segoe UI"/>
            </a:endParaRPr>
          </a:p>
          <a:p>
            <a:pPr>
              <a:lnSpc>
                <a:spcPct val="300000"/>
              </a:lnSpc>
            </a:pPr>
            <a:r>
              <a:rPr lang="en-US" dirty="0">
                <a:cs typeface="Segoe UI"/>
              </a:rPr>
              <a:t>Exact/True Solution</a:t>
            </a:r>
          </a:p>
          <a:p>
            <a:pPr lvl="1">
              <a:spcBef>
                <a:spcPts val="1000"/>
              </a:spcBef>
              <a:spcAft>
                <a:spcPts val="500"/>
              </a:spcAft>
            </a:pPr>
            <a:r>
              <a:rPr lang="en-US" dirty="0">
                <a:cs typeface="Segoe UI"/>
              </a:rPr>
              <a:t>Score every possible path through logit matrix with addition of LM</a:t>
            </a:r>
          </a:p>
          <a:p>
            <a:pPr lvl="1">
              <a:spcAft>
                <a:spcPts val="500"/>
              </a:spcAft>
            </a:pPr>
            <a:r>
              <a:rPr lang="en-US" dirty="0">
                <a:cs typeface="Segoe UI"/>
              </a:rPr>
              <a:t>Combine scores of equivalent paths</a:t>
            </a:r>
          </a:p>
          <a:p>
            <a:pPr lvl="1">
              <a:spcAft>
                <a:spcPts val="500"/>
              </a:spcAft>
            </a:pPr>
            <a:r>
              <a:rPr lang="en-US" dirty="0">
                <a:cs typeface="Segoe UI"/>
              </a:rPr>
              <a:t>Take the highest-scoring text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Logits Decoding – with LM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3CEEE2-FA81-01D0-DEF5-748856B0C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1" y="2188119"/>
            <a:ext cx="7097371" cy="6124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1F75C7-AC00-8645-1F8A-F257E94874EB}"/>
              </a:ext>
            </a:extLst>
          </p:cNvPr>
          <p:cNvSpPr txBox="1"/>
          <p:nvPr/>
        </p:nvSpPr>
        <p:spPr>
          <a:xfrm>
            <a:off x="5982878" y="5216119"/>
            <a:ext cx="2767168" cy="5232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Extremely Slow!</a:t>
            </a:r>
          </a:p>
        </p:txBody>
      </p:sp>
    </p:spTree>
    <p:extLst>
      <p:ext uri="{BB962C8B-B14F-4D97-AF65-F5344CB8AC3E}">
        <p14:creationId xmlns:p14="http://schemas.microsoft.com/office/powerpoint/2010/main" val="72681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Step 1: Select the N best characters from the first time slice</a:t>
            </a:r>
          </a:p>
          <a:p>
            <a:endParaRPr lang="en-US" dirty="0" err="1">
              <a:cs typeface="Segoe U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Beam Search: Fast Approximate Solution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E20B81-A202-FF63-5C8A-1F3A81010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450" y="2707401"/>
            <a:ext cx="1072107" cy="259334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0B22C0-A896-F933-A81E-8ACF06043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232" y="2170700"/>
            <a:ext cx="1972314" cy="3666743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DD4976-B984-2C05-05AA-CD1CB3ACCEEB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282557" y="4004071"/>
            <a:ext cx="1020425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518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E1996A9-3458-E9B0-B402-B9D1A315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Beam Search: Fast Approximate Solution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1C39A-4AA3-E81F-4DC5-F014F7EF2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AI4Bharat, IIT Madras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614BE-FA55-1550-A58A-EA7D954A1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9AA1BD0-DEF5-4A1D-94E3-61349D9654D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3536B-A83F-AAFB-7E1B-60EB0766101C}"/>
              </a:ext>
            </a:extLst>
          </p:cNvPr>
          <p:cNvSpPr txBox="1"/>
          <p:nvPr/>
        </p:nvSpPr>
        <p:spPr>
          <a:xfrm>
            <a:off x="1956816" y="18013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E20B81-A202-FF63-5C8A-1F3A81010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450" y="2707401"/>
            <a:ext cx="1072107" cy="259334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0B22C0-A896-F933-A81E-8ACF06043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232" y="2170700"/>
            <a:ext cx="1972314" cy="3666743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DD4976-B984-2C05-05AA-CD1CB3ACCEEB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282557" y="4004071"/>
            <a:ext cx="1020425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3FDC0FD2-49AC-908A-14F6-1757FEAE7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033" y="2129694"/>
            <a:ext cx="4031146" cy="3748754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ACBEA2B-483A-B7DD-9DA4-4E8D530ECA1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299546" y="4004071"/>
            <a:ext cx="1502487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527D70-7F74-125D-E537-00E6AE5B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Segoe UI"/>
              </a:rPr>
              <a:t>Step 2.5: Rescore text outputs with the language model. </a:t>
            </a:r>
          </a:p>
          <a:p>
            <a:endParaRPr lang="en-US" dirty="0" err="1">
              <a:cs typeface="Segoe U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AD1730-E2D0-489F-C108-40CB63E31E40}"/>
              </a:ext>
            </a:extLst>
          </p:cNvPr>
          <p:cNvSpPr txBox="1"/>
          <p:nvPr/>
        </p:nvSpPr>
        <p:spPr>
          <a:xfrm>
            <a:off x="6894576" y="5888600"/>
            <a:ext cx="4027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cs typeface="Segoe UI"/>
              </a:rPr>
              <a:t>2.5: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 PRUNE</a:t>
            </a:r>
            <a:r>
              <a:rPr lang="en-US" dirty="0">
                <a:cs typeface="Segoe UI"/>
              </a:rPr>
              <a:t> on the basis of </a:t>
            </a:r>
            <a:r>
              <a:rPr lang="en-US" b="1" i="1" dirty="0">
                <a:solidFill>
                  <a:schemeClr val="accent2"/>
                </a:solidFill>
                <a:cs typeface="Segoe UI"/>
              </a:rPr>
              <a:t>beam 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62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</TotalTime>
  <Words>765</Words>
  <Application>Microsoft Macintosh PowerPoint</Application>
  <PresentationFormat>Widescreen</PresentationFormat>
  <Paragraphs>190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Segoe UI</vt:lpstr>
      <vt:lpstr>Office Theme</vt:lpstr>
      <vt:lpstr>Role of Language Models in ASR</vt:lpstr>
      <vt:lpstr>Why do we need LM?</vt:lpstr>
      <vt:lpstr>What LM actually computes?</vt:lpstr>
      <vt:lpstr>What LM actually computes?</vt:lpstr>
      <vt:lpstr>Where do we fit LM?</vt:lpstr>
      <vt:lpstr>Logits Decoding - Concept</vt:lpstr>
      <vt:lpstr>Logits Decoding – with LM</vt:lpstr>
      <vt:lpstr>Beam Search: Fast Approximate Solution</vt:lpstr>
      <vt:lpstr>Beam Search: Fast Approximate Solution</vt:lpstr>
      <vt:lpstr>Beam Search: Fast Approximate Solution</vt:lpstr>
      <vt:lpstr>Tools of the Trade</vt:lpstr>
      <vt:lpstr>ASR+LM in action</vt:lpstr>
      <vt:lpstr>ASR+LM in action</vt:lpstr>
      <vt:lpstr>ASR+LM in action</vt:lpstr>
      <vt:lpstr>ASR+LM in action</vt:lpstr>
      <vt:lpstr>ASR+LM in action</vt:lpstr>
      <vt:lpstr>Some Numbers from IndicWav2Vec</vt:lpstr>
      <vt:lpstr>Future Scope</vt:lpstr>
      <vt:lpstr>प्रश्नकाल?</vt:lpstr>
      <vt:lpstr>Thank You    https://ai4bharat.iitm.ac.in/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Pratyush Kumar</dc:creator>
  <cp:lastModifiedBy>Abhigyan Raman</cp:lastModifiedBy>
  <cp:revision>114</cp:revision>
  <dcterms:created xsi:type="dcterms:W3CDTF">2022-07-24T04:04:25Z</dcterms:created>
  <dcterms:modified xsi:type="dcterms:W3CDTF">2022-07-28T08:28:27Z</dcterms:modified>
</cp:coreProperties>
</file>

<file path=docProps/thumbnail.jpeg>
</file>